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295" r:id="rId3"/>
    <p:sldId id="296" r:id="rId4"/>
    <p:sldId id="303" r:id="rId5"/>
    <p:sldId id="304" r:id="rId6"/>
    <p:sldId id="305" r:id="rId7"/>
    <p:sldId id="306" r:id="rId8"/>
    <p:sldId id="307" r:id="rId9"/>
    <p:sldId id="322" r:id="rId10"/>
    <p:sldId id="323" r:id="rId11"/>
    <p:sldId id="324" r:id="rId12"/>
    <p:sldId id="325" r:id="rId13"/>
    <p:sldId id="326" r:id="rId14"/>
    <p:sldId id="332" r:id="rId15"/>
    <p:sldId id="333" r:id="rId16"/>
    <p:sldId id="334" r:id="rId17"/>
    <p:sldId id="308" r:id="rId18"/>
    <p:sldId id="309" r:id="rId19"/>
    <p:sldId id="327" r:id="rId20"/>
    <p:sldId id="328" r:id="rId21"/>
    <p:sldId id="329" r:id="rId22"/>
    <p:sldId id="330" r:id="rId23"/>
    <p:sldId id="331" r:id="rId24"/>
    <p:sldId id="310" r:id="rId25"/>
    <p:sldId id="311" r:id="rId26"/>
    <p:sldId id="312" r:id="rId27"/>
    <p:sldId id="313" r:id="rId28"/>
    <p:sldId id="315" r:id="rId29"/>
    <p:sldId id="316" r:id="rId30"/>
    <p:sldId id="317" r:id="rId31"/>
    <p:sldId id="319" r:id="rId32"/>
    <p:sldId id="320" r:id="rId33"/>
    <p:sldId id="321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4" r:id="rId43"/>
    <p:sldId id="345" r:id="rId44"/>
    <p:sldId id="347" r:id="rId45"/>
    <p:sldId id="348" r:id="rId46"/>
    <p:sldId id="349" r:id="rId47"/>
    <p:sldId id="350" r:id="rId48"/>
    <p:sldId id="343" r:id="rId49"/>
    <p:sldId id="351" r:id="rId50"/>
    <p:sldId id="352" r:id="rId51"/>
    <p:sldId id="353" r:id="rId52"/>
    <p:sldId id="354" r:id="rId53"/>
    <p:sldId id="355" r:id="rId54"/>
    <p:sldId id="356" r:id="rId55"/>
    <p:sldId id="358" r:id="rId56"/>
    <p:sldId id="359" r:id="rId57"/>
    <p:sldId id="357" r:id="rId58"/>
    <p:sldId id="361" r:id="rId59"/>
    <p:sldId id="362" r:id="rId60"/>
    <p:sldId id="363" r:id="rId61"/>
    <p:sldId id="364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0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711 587 464,'0'0'2196,"1"10"-1134,13-21-1064,1 0 0,0 1 0,23-11 0,4-3 164,226-155 1126,-192 123-1002,93-91 0,-160 139-246,-1 0 1,0-1-1,-1-1 1,12-17-1,-16 21 32,0 0 1,-1 0-1,1 0 0,-2-1 1,1 1-1,-1 0 1,1-1-1,-2 1 0,1-13 1,-8 18 79,-7 2-175,-1 0 0,0 1 0,1 1 1,0 0-1,-1 1 0,-20 9 0,-82 44-489,111-54 485,-107 60-197,2 5 1,3 5-1,-127 113 1,205-161 216,2 2 0,1 2 0,2 0 0,-30 45 0,49-65 0,0 0-1,1 1 0,1 0 0,0 0 0,0 0 0,1 0 0,-4 16 1,5-3-99,0 1 0,1 26 0,1-43 73,0-4 9,0 0 1,1 1-1,-1-1 0,1 0 1,-1 1-1,1-1 1,0 0-1,0 0 1,1 0-1,-1 0 0,1 0 1,-1 0-1,1 0 1,0 0-1,0-1 0,0 1 1,1-1-1,3 4 1,0-2-11,0 1 1,0-2 0,1 1 0,-1 0 0,1-1-1,0-1 1,0 1 0,8 1 0,11 2-41,1-2 0,0-1 0,46 0 0,-31-3 79,-11 1-14,41-4 0,-61 1 64,0 1 0,-1-2 1,1 0-1,-1 0 0,1 0 1,-1-2-1,15-7 0,17-17 233,-1-2-1,-1-1 0,-2-2 1,37-44-1,-51 54-208,-22 22-70,15-15 103,0-1 0,-2 0-1,20-30 1,-26 39-30,-6 15-135,-5 23-195,-4-12 149,-1 0 0,0-1 0,-13 21 1,-14 32-19,10 3 73,-26 132 1,-9 32 60,32-157-20,-3-1-1,-68 124 1,77-167-12,-1-2 1,-1 0 0,-2-1-1,-1-1 1,-2-1 0,-1-2-1,-54 41 1,49-44 21,-1-3 0,-1-1 0,-1-1-1,-49 18 1,63-30 23,-1 0 0,0-2-1,-1-1 1,1 0 0,-1-2-1,0-1 1,0-1 0,-36-3 0,55 1-29,0 0 0,0 0 0,0 0 0,0-1 0,0 0 0,1 0 1,-1 0-1,1-1 0,0 0 0,-1 0 0,1 0 0,0 0 1,1-1-1,-1 0 0,1 0 0,0 0 0,0-1 0,0 0 0,0 1 1,1-1-1,0 0 0,0-1 0,0 1 0,0-1 0,1 1 1,0-1-1,0 0 0,1 1 0,-2-11 0,0-5 2,0 1 0,2-1 0,0 0 0,5-40 0,-2 47-4,0 0 1,1 1-1,1-1 0,0 1 0,1 0 1,0 0-1,1 1 0,13-21 0,0 8-3,2 0 0,0 1-1,2 1 1,1 2 0,28-22 0,5 2 3,83-45 1,-88 59-12,2 2 1,0 3-1,2 2 1,0 2-1,1 3 1,0 2-1,1 3 1,1 3-1,71-1 1,-88 7-26,-4-1 19,-1 2-1,1 1 1,-1 2 0,0 1-1,55 14 1,-44-1 26,-29-10-14,1 0 0,0-1 0,0-1-1,0-1 1,0-1 0,24 1 0,-6-6 23,-1-2-1,0-1 0,0-2 0,65-22 0,-53 15 18,-21 7-74,0 2 1,0 1-1,0 1 0,35 0 0,113 13-53,-114-5 85,121-4 1,-172-2 22,0-1-1,0 0 1,0-1-1,-1-1 0,1 1 1,-1-2-1,0 1 1,0-1-1,0-1 1,-1 0-1,0 0 1,0-1-1,14-13 0,-19 15 1,1 1 0,-1-1-1,0-1 1,-1 1-1,1 0 1,-1-1 0,0 0-1,0 1 1,0-1-1,-1 0 1,0-1 0,0 1-1,-1 0 1,0-1-1,0 1 1,0 0 0,-1-1-1,0 1 1,0-1-1,-1 1 1,1-1 0,-2 1-1,1 0 1,0-1-1,-4-6 1,3 9-5,0 1-1,0-1 1,0 0 0,0 1 0,-1 0-1,1-1 1,-1 1 0,0 0 0,0 0-1,0 1 1,-1-1 0,-5-3 0,-46-20 162,52 24-164,-20-6 65,-1 1 1,1 1 0,-1 0 0,-1 2-1,1 1 1,0 1 0,-34 2-1,48 1-94,-1 0 0,1 1 1,0 0-1,0 1 0,0 0 0,0 1 0,1 0 0,-1 1 0,1 0 0,0 0 0,1 1 0,-15 11 0,6-3-110,0 1 0,1 1-1,1 0 1,-25 36 0,37-47 36,0 0 0,0-1 0,1 1 1,-1 0-1,1 0 0,0 1 0,1-1 0,0 0 1,-1 0-1,2 1 0,-1-1 0,0 1 1,1-1-1,1 7 0,19-11-599,4-1 657,0 0-1,0 2 0,0 1 1,0 0-1,-1 2 0,0 1 1,0 1-1,30 13 0,6 11 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0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6259,'19'-6'-64,"1"0"-16,13 1 16,0-1 16,6 0 0,-6 0 48,-1 0-16,-12 3 16,-7 3-80,-6 0-144,-7 9-4306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1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7 800,'0'0'1681,"7"0"-1681,-1 0-208,14 0-192,6 0-208,13 0 335,7-6-575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1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1 833 416,'0'0'1862,"6"11"-1990,-1 5 263,0 0-1,-2 0 1,0 0-1,1 17 1,-2-17-126,0-1 1,0 1-1,2-1 0,0 0 0,8 20 1,-9-29 1,-1 0 0,2 0-1,-1 0 1,1 0 0,0 0 0,0-1 0,0 0 0,7 7 0,-7-10-13,0 1 0,-1-1-1,1 0 1,0 0 0,1 0-1,-1-1 1,0 0 0,0 1-1,1-2 1,-1 1 0,0 0 0,1-1-1,-1 0 1,6 0 0,6-1 41,0 0 0,-1-1 0,1-1 0,0-1-1,-1 0 1,0-1 0,0-1 0,0 0 0,22-13 0,11-11 394,61-48 1,-69 47-348,508-414 927,-547 443-1012,491-482 150,-483 475 103,-8 11 269,-16 15-296,-34 19-272,-31 25-174,41-24 166,1 2 0,2 1 1,2 2-1,1 1 0,-26 49 1,22-26-26,2 2 0,-50 143 0,78-187-69,2 0 0,1 0-1,1 0 1,1 0 0,1 40 0,1-63 142,0-1 1,0 1-1,0-1 1,0 1-1,1-1 1,-1 1-1,0-1 1,0 1-1,1-1 1,-1 1-1,0-1 1,0 1-1,1-1 1,-1 1-1,1-1 0,-1 0 1,0 1-1,1-1 1,-1 0-1,1 1 1,-1-1-1,1 0 1,-1 1-1,1-1 1,-1 0-1,1 0 1,-1 0-1,1 1 1,-1-1-1,1 0 1,-1 0-1,1 0 1,-1 0-1,1 0 1,0 0-1,-1 0 0,1 0 1,-1 0-1,1-1 1,-1 1-1,1 0 1,-1 0-1,1 0 1,-1 0-1,2-1 1,1 0 2,0 0 0,0-1 0,1 1 1,-1 0-1,0-1 0,0 0 0,-1 0 1,4-2-1,21-23 305,29-38 1,-12 13-28,-14 15-118,27-44 1,-9 12 25,-47 68-203,0 0-1,-1 0 1,1 1-1,0-1 1,0 0-1,0 1 0,0-1 1,0 0-1,0 1 1,0-1-1,0 1 1,0 0-1,0-1 0,1 1 1,-1 0-1,0 0 1,0 0-1,0 0 1,0 0-1,0 0 0,1 0 1,-1 0-1,0 0 1,0 0-1,2 1 1,5 0-145,53-4 66,119-22 0,-39 3 321,-133 22-221,-7 0-42,1 7-152,7 8 179,1-2 0,1 1-1,0-1 1,1-1 0,0 0-1,1 0 1,1-1 0,-1-1-1,2 0 1,20 10 0,-29-18 23,0-1 0,0 0 0,1 0 0,-1 0 0,0-1 0,1 0 0,-1 0 0,0 0 0,1-1 0,-1 0 0,0 0 1,0-1-1,0 0 0,0 0 0,0 0 0,0-1 0,6-3 0,27-28 956,-38 33-393,8 15-1024,7 9 336,1-1 0,1-1-1,26 23 1,-32-32 61,1-2 0,0 0 1,1 0-1,0-1 0,1-1 0,28 12 1,4 3-1319,-34-19-279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1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5699,'0'0'1008,"27"-15"-2465,38 15 33,-6 18-1281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12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1 866 3666,'0'0'-43,"18"-4"-138,10-2 382,-1-1 0,0-2 0,0 0-1,-1-2 1,38-22 0,-42 19-44,-1-2-1,0 0 1,-1-1-1,-1-2 0,-1 0 1,0 0-1,21-33 1,-38 50-124,1-1-1,-1 1 1,0 0 0,0-1 0,0 1 0,0-1 0,0 1-1,-1-1 1,1 0 0,-1 1 0,1-1 0,-1-3 0,0 4 463,-7 2-171,-2-1-334,0 1-1,0 0 1,0 1-1,0 0 1,0 0-1,0 1 1,0 0-1,0 0 1,1 1-1,-1 1 0,1-1 1,0 1-1,-9 6 1,8-4-54,0 1-1,1 1 1,0 0-1,0 0 1,0 0 0,1 1-1,1 0 1,-11 17 0,14-19 2,0-1 0,0 1 0,1-1-1,0 1 1,0 0 0,0 0 0,1 0 0,0 0 0,0 0 0,1 0 0,0 0 0,0 0 0,1 0 0,0 0 0,2 10 0,-2-15 34,0 1 0,0-1 0,0 1 1,1-1-1,-1 0 0,0 1 0,1-1 1,0 0-1,-1 0 0,1 0 0,0 0 1,0-1-1,0 1 0,0 0 0,0-1 1,5 3-1,40 13-98,-44-16 118,25 4-40,0 0 0,1-2 1,-1-1-1,1-1 0,52-6 0,-56 1 118,1-1 0,-1-1-1,0-1 1,-1-1 0,0-1-1,0-1 1,-1-2 0,34-21-1,4-7 409,96-86-1,-106 81-249,-3-1 0,-2-3 0,-2-2 0,-2-2 0,69-115 0,-103 152-75,0-1 1,-1 1-1,-1-1 0,-1 0 0,0-1 1,-1 1-1,-1-1 0,0 0 0,-2 0 1,0-21-1,-14 43 99,-3 6-336,1 2-1,0 0 0,1 0 0,1 2 0,0 0 0,-16 21 0,-14 20-99,2 2 0,2 2 0,3 1 0,-31 70-1,47-83 140,3-1-1,1 2 0,2 0 0,3 1 0,1 1 0,-4 79 1,13-107 28,-1 93-56,3-101 64,0 0-1,1-1 1,1 0-1,0 1 1,1-1-1,6 15 1,-4-16-5,0-1-1,1 0 1,1 0 0,0-1 0,0 0 0,1-1 0,0 1 0,1-2-1,0 1 1,0-1 0,1-1 0,0 0 0,0-1 0,1 0 0,0 0-1,0-1 1,13 3 0,7 2-429,0-2-1,1-2 0,-1 0 1,1-3-1,47 0 1,-59-3-1658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8T13:01:1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2417,'0'0'419,"56"-14"-248,390-98 157,495-81 450,-658 157-706,388-1 1,-631 36-82,-20 0 4,0 0 1,0 2-1,0 0 1,-1 1-1,1 1 1,0 1-1,23 8 1,-38-10 5,0 1 1,-1-1 0,0 1 0,1 0-1,-1 0 1,0 1 0,0-1 0,-1 1-1,1 0 1,-1 0 0,0 0-1,0 1 1,0-1 0,-1 1 0,1-1-1,-1 1 1,0 0 0,-1 0 0,1 0-1,0 7 1,0-1 17,0-1 0,-1 1-1,-1 0 1,0-1 0,-1 1 0,0 0-1,0 0 1,-1-1 0,-5 16 0,2-11 13,-1-1 0,-1 1-1,0-1 1,-1 0 0,-1-1 0,0 1 0,-19 19 0,-2-2 37,-60 49-1,-26 7 33,-205 118 1,-142 40 190,461-245-291,-59 29 44,38-18-35,0 0 0,-27 18 0,40-20-17,9-4-46,10-2-175,51-3 150,1-3 0,-1-2 0,116-25 0,10-22 123,-70 18 26,124-20-1,-187 49-131,-52 5 52,1 0 0,-1 0 0,1 0 0,-1 1 0,0-1 1,1 0-1,-1 0 0,1 1 0,-1-1 0,0 1 0,1-1 0,-1 1 0,0 0 0,1 0 0,-1-1 1,0 1-1,0 0 0,0 0 0,0 0 0,0 0 0,0 0 0,0 1 0,0-1 0,0 0 1,0 0-1,-1 1 0,1-1 0,0 0 0,-1 1 0,1-1 0,-1 0 0,0 1 0,1 1 0,0 6 3,0 0-1,0 0 0,-1 0 0,-1 12 0,1-4 21,0 13 19,1-5 3,-1-1 0,-1 1 1,-1 0-1,-2-1 1,-7 29-1,0-26-13,-1 0 1,-2-1-1,-1 0 1,-1-1-1,-31 36 1,27-35-8,1 0 0,1 1 0,1 1 0,-20 46 0,34-65-23,0 0 0,1 0 0,0 0 0,1 0 0,0 1 0,0-1 0,1 0-1,2 14 1,-2-22 4,0 1 0,0-1 0,0 0 0,0 1 0,1-1 0,-1 1 0,0-1 0,1 0 0,-1 1 0,1-1 0,0 0 0,-1 0 0,1 1 0,0-1 0,0 0 0,0 0 0,0 0 0,0 0 0,0 0 0,0 0 0,0 0 0,0 0 0,2 1 0,7 2-12,1 1 1,-1-1-1,1-1 0,0 0 0,17 3 0,69 6 0,-93-11 15,357 14 61,-148-10-44,-184-4-23,-1 1 0,0 1 0,1 2 0,43 12 0,-62-13 2,-1 0 1,1 0-1,0 1 0,-1 0 0,0 0 0,-1 1 0,1 1 1,-1-1-1,0 1 0,0 1 0,-1-1 0,0 1 0,-1 1 1,0-1-1,7 13 0,-5-5 37,-1-1 1,-1 1-1,0 0 0,-1 0 1,5 32-1,3 86 406,-12-118-395,-1-4-29,1-1 1,1 0-1,0 0 1,0 0 0,1 0-1,1-1 1,5 15-1,-6-20-22,0 0 0,0 0 0,0 0 0,1-1 0,0 1 0,0-1 0,0 0 0,0 0 0,1 0 0,-1-1 0,1 1 0,0-1 0,0 0 0,0-1 0,0 1 0,7 1 0,8 1-181,-1-1-1,1-1 1,0-1 0,0 0-1,-1-2 1,1 0-1,27-4 1,-18 1-192,-1-1 1,0-1-1,29-9 1,103-51-2105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Moto parabolico, Circolare uniforme, Dinamica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08/08/2023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E5A2D8-0D4F-2AB4-2106-0F3528E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359990"/>
            <a:ext cx="7864522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08B7BE-29F2-9285-94BA-B570F43D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3" y="1239656"/>
            <a:ext cx="6885512" cy="48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43F11B-3564-D69B-ED89-9F9F283C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2857450"/>
            <a:ext cx="7834039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674F7A-B2E7-2A4D-6595-7BC5D188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1760075"/>
            <a:ext cx="781879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47FE9E-2C7C-CB64-6FA1-CD45DE1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65"/>
            <a:ext cx="9144000" cy="193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C14C23-D03B-FBB7-531A-729D96AD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15" y="1310456"/>
            <a:ext cx="6332769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87C17A-A653-3010-EFA2-D0A75EFA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1279663"/>
            <a:ext cx="576884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49842B-47B8-DC5D-1373-F66AD21B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851"/>
            <a:ext cx="9144000" cy="1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BDEC81-E489-F18C-E5BD-9F9E8FEC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2" y="2179211"/>
            <a:ext cx="4343776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E9733E-D642-92A0-9E2D-8AC045F8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168"/>
            <a:ext cx="9144000" cy="12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Un po’ di esercizi sulle puntate precedenti…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61" y="1774345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67B19B28-4B61-109D-CA0C-4EDADF06D1B0}"/>
              </a:ext>
            </a:extLst>
          </p:cNvPr>
          <p:cNvGrpSpPr/>
          <p:nvPr/>
        </p:nvGrpSpPr>
        <p:grpSpPr>
          <a:xfrm>
            <a:off x="5550201" y="1765910"/>
            <a:ext cx="2212200" cy="1583280"/>
            <a:chOff x="5550201" y="1765910"/>
            <a:chExt cx="2212200" cy="158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264A638-0613-1289-FC71-DC98C08FE5DD}"/>
                    </a:ext>
                  </a:extLst>
                </p14:cNvPr>
                <p14:cNvContentPartPr/>
                <p14:nvPr/>
              </p14:nvContentPartPr>
              <p14:xfrm>
                <a:off x="5550201" y="1765910"/>
                <a:ext cx="962640" cy="759960"/>
              </p14:xfrm>
            </p:contentPart>
          </mc:Choice>
          <mc:Fallback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264A638-0613-1289-FC71-DC98C08FE5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1201" y="1756910"/>
                  <a:ext cx="98028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2C74C602-D805-80C9-CBEA-F2448D29B637}"/>
                    </a:ext>
                  </a:extLst>
                </p14:cNvPr>
                <p14:cNvContentPartPr/>
                <p14:nvPr/>
              </p14:nvContentPartPr>
              <p14:xfrm>
                <a:off x="6873561" y="2067230"/>
                <a:ext cx="90000" cy="16200"/>
              </p14:xfrm>
            </p:contentPart>
          </mc:Choice>
          <mc:Fallback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2C74C602-D805-80C9-CBEA-F2448D29B6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64921" y="2058230"/>
                  <a:ext cx="107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F40D2832-3CD5-221B-0DEB-172E6CBD3895}"/>
                    </a:ext>
                  </a:extLst>
                </p14:cNvPr>
                <p14:cNvContentPartPr/>
                <p14:nvPr/>
              </p14:nvContentPartPr>
              <p14:xfrm>
                <a:off x="6232401" y="2290790"/>
                <a:ext cx="52200" cy="252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F40D2832-3CD5-221B-0DEB-172E6CBD38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3761" y="2282150"/>
                  <a:ext cx="69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FDA2CB29-0D41-0FC8-6878-0C18C109C6C5}"/>
                    </a:ext>
                  </a:extLst>
                </p14:cNvPr>
                <p14:cNvContentPartPr/>
                <p14:nvPr/>
              </p14:nvContentPartPr>
              <p14:xfrm>
                <a:off x="6411681" y="1934030"/>
                <a:ext cx="851400" cy="407160"/>
              </p14:xfrm>
            </p:contentPart>
          </mc:Choice>
          <mc:Fallback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FDA2CB29-0D41-0FC8-6878-0C18C109C6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03041" y="1925030"/>
                  <a:ext cx="869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1D7940BB-C0AF-5650-A5FA-531A5FB6B338}"/>
                    </a:ext>
                  </a:extLst>
                </p14:cNvPr>
                <p14:cNvContentPartPr/>
                <p14:nvPr/>
              </p14:nvContentPartPr>
              <p14:xfrm>
                <a:off x="7203681" y="2070110"/>
                <a:ext cx="54720" cy="684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1D7940BB-C0AF-5650-A5FA-531A5FB6B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4681" y="2061470"/>
                  <a:ext cx="72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E72D3E88-E7BA-3270-9B16-2451B45C65D9}"/>
                    </a:ext>
                  </a:extLst>
                </p14:cNvPr>
                <p14:cNvContentPartPr/>
                <p14:nvPr/>
              </p14:nvContentPartPr>
              <p14:xfrm>
                <a:off x="7274241" y="1916750"/>
                <a:ext cx="488160" cy="47844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E72D3E88-E7BA-3270-9B16-2451B45C65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65601" y="1908110"/>
                  <a:ext cx="5058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CF5E760E-21B4-0064-1209-BF7D7D6CE779}"/>
                    </a:ext>
                  </a:extLst>
                </p14:cNvPr>
                <p14:cNvContentPartPr/>
                <p14:nvPr/>
              </p14:nvContentPartPr>
              <p14:xfrm>
                <a:off x="5657481" y="2485190"/>
                <a:ext cx="1402920" cy="86400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CF5E760E-21B4-0064-1209-BF7D7D6CE7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48481" y="2476190"/>
                  <a:ext cx="1420560" cy="88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856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605B37-1268-115B-8C52-961F4C64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" y="2019178"/>
            <a:ext cx="9129551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605B37-1268-115B-8C52-961F4C64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" y="2019178"/>
            <a:ext cx="9129551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42D874-498B-86C7-C6D8-63D36966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0" y="1257382"/>
            <a:ext cx="6911939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1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627F31-7712-112D-3424-13070690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0" y="1323744"/>
            <a:ext cx="6698560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3EED31-EF28-9260-7C4F-F123F7CA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5" y="2602158"/>
            <a:ext cx="7719729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AFCDC0-2F24-AEA0-E3A1-5E426925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916299"/>
            <a:ext cx="786452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B6981A-3A3A-E0DF-D41B-D5DB858A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3" y="1296727"/>
            <a:ext cx="7061507" cy="48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260C53-EBCA-23AC-EC30-6B88400F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2" y="2449745"/>
            <a:ext cx="780355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AAE6C8-E9C0-8EC1-FBA9-95A61661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2537382"/>
            <a:ext cx="7712108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8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A22695-AAE5-4D90-B302-7FD4E1D2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69" y="1320727"/>
            <a:ext cx="779593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2139F8-6BD7-A907-4864-559CAFC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17" y="2346866"/>
            <a:ext cx="5372566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9663BF-3B1D-34AA-5A0E-C1C57885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933183"/>
            <a:ext cx="768162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6FC5EC-B442-DD0A-6B53-9253BA7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0" y="2685985"/>
            <a:ext cx="7620660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F4C7E5-C10B-DBD0-AD35-E8511290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2141108"/>
            <a:ext cx="7681626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1C6D34-9248-C4FC-7161-EDCB924A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7" y="2243987"/>
            <a:ext cx="7689246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75965A-EBD5-C06A-D4E8-2D040B1B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82" y="1438425"/>
            <a:ext cx="6873836" cy="685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DE99E4-09ED-D15F-F72D-E55841B5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0" y="3040054"/>
            <a:ext cx="7841660" cy="2537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7DFF702-FE51-84F6-1D4A-3AE891791969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572000" y="2124284"/>
            <a:ext cx="0" cy="91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32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BF278D-4A3F-A422-4C6A-175438F740D0}"/>
              </a:ext>
            </a:extLst>
          </p:cNvPr>
          <p:cNvSpPr txBox="1"/>
          <p:nvPr/>
        </p:nvSpPr>
        <p:spPr>
          <a:xfrm>
            <a:off x="276046" y="1509623"/>
            <a:ext cx="5175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Grandezze interessate: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Velocità tangenziale</a:t>
            </a:r>
            <a:r>
              <a:rPr lang="it-IT" dirty="0"/>
              <a:t>: la velocità con cui si muove un punto lungo una circonferenza.</a:t>
            </a:r>
          </a:p>
          <a:p>
            <a:r>
              <a:rPr lang="it-IT" dirty="0"/>
              <a:t>Normalmente, la velocità rimane costante, ma cambia la direzione.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F72B8A-FE60-9D10-BF25-A5DDD15E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39" y="1425432"/>
            <a:ext cx="3316715" cy="198377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485F2C-FD7C-7C9D-B80C-A33792156E8F}"/>
              </a:ext>
            </a:extLst>
          </p:cNvPr>
          <p:cNvSpPr txBox="1"/>
          <p:nvPr/>
        </p:nvSpPr>
        <p:spPr>
          <a:xfrm>
            <a:off x="172529" y="3795775"/>
            <a:ext cx="517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Accelerazione centripeta</a:t>
            </a:r>
            <a:r>
              <a:rPr lang="it-IT" dirty="0"/>
              <a:t>: vettore perpendicolare alla velocità e diretta verso il centro. Interviene nella variazione di direzione del vettore velocità e ne mantiene la traiettoria.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2DD76B-A8D9-ED52-A618-10BF6331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135" y="3409203"/>
            <a:ext cx="2583404" cy="25376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63176BB-9D20-CE9A-C84F-F77BAC05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86" y="5253685"/>
            <a:ext cx="314733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4ECCEC-643E-8E94-C3EC-5545C3A8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2" y="1485731"/>
            <a:ext cx="6866215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3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03C705-D54C-861C-678A-35B3A465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2" y="2247855"/>
            <a:ext cx="6538527" cy="26900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75D99A-19E9-9D78-12C7-973349E9AB67}"/>
              </a:ext>
            </a:extLst>
          </p:cNvPr>
          <p:cNvSpPr txBox="1"/>
          <p:nvPr/>
        </p:nvSpPr>
        <p:spPr>
          <a:xfrm>
            <a:off x="1000664" y="1621766"/>
            <a:ext cx="697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quindi la </a:t>
            </a:r>
            <a:r>
              <a:rPr lang="it-IT" b="1" dirty="0"/>
              <a:t>velocità tangenziale</a:t>
            </a:r>
            <a:r>
              <a:rPr lang="it-IT" dirty="0"/>
              <a:t>, misurata in m/s.</a:t>
            </a:r>
          </a:p>
        </p:txBody>
      </p:sp>
    </p:spTree>
    <p:extLst>
      <p:ext uri="{BB962C8B-B14F-4D97-AF65-F5344CB8AC3E}">
        <p14:creationId xmlns:p14="http://schemas.microsoft.com/office/powerpoint/2010/main" val="207393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1C2A2-A7F9-DABE-6ECA-54C64A91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0" y="1774621"/>
            <a:ext cx="6927180" cy="27739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2CCE11-3EC8-A03C-67EB-8CBB3109BE68}"/>
              </a:ext>
            </a:extLst>
          </p:cNvPr>
          <p:cNvSpPr txBox="1"/>
          <p:nvPr/>
        </p:nvSpPr>
        <p:spPr>
          <a:xfrm>
            <a:off x="1056820" y="4885571"/>
            <a:ext cx="697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un moto circolare uniforme sia la velocità tangenziale sia quella angolare risultano costanti.</a:t>
            </a:r>
          </a:p>
        </p:txBody>
      </p:sp>
    </p:spTree>
    <p:extLst>
      <p:ext uri="{BB962C8B-B14F-4D97-AF65-F5344CB8AC3E}">
        <p14:creationId xmlns:p14="http://schemas.microsoft.com/office/powerpoint/2010/main" val="29268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2CCE11-3EC8-A03C-67EB-8CBB3109BE68}"/>
              </a:ext>
            </a:extLst>
          </p:cNvPr>
          <p:cNvSpPr txBox="1"/>
          <p:nvPr/>
        </p:nvSpPr>
        <p:spPr>
          <a:xfrm>
            <a:off x="1082614" y="1614415"/>
            <a:ext cx="6978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moto circolare uniforme esiste un'accelerazione istantanea costante diretta verso il centro e perpendicolare alla velocità tangenziale punto per punto della traiettoria. </a:t>
            </a:r>
          </a:p>
          <a:p>
            <a:endParaRPr lang="it-IT" dirty="0"/>
          </a:p>
          <a:p>
            <a:r>
              <a:rPr lang="it-IT" dirty="0"/>
              <a:t>Tale accelerazione si dice </a:t>
            </a:r>
            <a:r>
              <a:rPr lang="it-IT" b="1" dirty="0"/>
              <a:t>centripeta</a:t>
            </a:r>
            <a:r>
              <a:rPr lang="it-IT" dirty="0"/>
              <a:t> (cioè diretta verso il centro).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EFCCF6-244E-FD5B-1E5F-B1F4FF36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849" y="3591733"/>
            <a:ext cx="2324301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2519E0-C3E0-33A7-F753-D03C6478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64" y="1114425"/>
            <a:ext cx="5771072" cy="50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27E46E-B894-4AFF-A645-F05B7A21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4" y="1396719"/>
            <a:ext cx="6495691" cy="45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3DAC6A-7614-9558-4024-D9F107B1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005"/>
            <a:ext cx="9144000" cy="13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78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AC3A1D-9AAA-49C4-EF18-92C8617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2655180"/>
            <a:ext cx="8516152" cy="13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B21ECBC-7744-2955-8944-B2B6B631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7" y="1853902"/>
            <a:ext cx="3985605" cy="2994920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1E8A01F-F9A3-EFF1-1F95-236AC43155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78802" y="3351362"/>
            <a:ext cx="517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5F330847-38CB-3AB5-4A49-8DB59168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2130682"/>
            <a:ext cx="4160881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0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ABBBF4-F8EA-751F-1775-A7B84889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10" y="2346866"/>
            <a:ext cx="3680779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5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77DAE3-A8CE-0E4D-7367-14535655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9" y="2858690"/>
            <a:ext cx="7720642" cy="11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200299-DEBF-B426-499C-7BB31025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35" y="2266849"/>
            <a:ext cx="5654530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0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D0DDAC-BDC1-9338-003B-3F27D7B99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" y="2384969"/>
            <a:ext cx="3596952" cy="20880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D3208E-0939-DE1A-231E-C00FDCDD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48" y="2369728"/>
            <a:ext cx="5197290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6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6554A-449A-3EDC-6269-266632EBE9D8}"/>
              </a:ext>
            </a:extLst>
          </p:cNvPr>
          <p:cNvSpPr txBox="1"/>
          <p:nvPr/>
        </p:nvSpPr>
        <p:spPr>
          <a:xfrm>
            <a:off x="517585" y="1397479"/>
            <a:ext cx="8272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Definiamo "proiettile" un corpo puntiforme, che viene lanciato in aria con una velocità iniziale che abbia almeno una componente orizzontale. </a:t>
            </a:r>
          </a:p>
          <a:p>
            <a:endParaRPr lang="it-IT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Trascurando gli attriti derivanti dalla resistenza dell'aria, la traiettoria risultante seguita dal proiettile è studiata come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del proiettile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oppure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parabolico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/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Il movimento del proiettile non è altro che la somma di due moti: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uniformemente accelerato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Andando a «comporre» questi movimenti, nasce il moto parabolico.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blipFill>
                <a:blip r:embed="rId2"/>
                <a:stretch>
                  <a:fillRect l="-663" t="-2066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5804D05-CE4D-FFF7-1412-F92F96040A05}"/>
              </a:ext>
            </a:extLst>
          </p:cNvPr>
          <p:cNvCxnSpPr>
            <a:stCxn id="3" idx="2"/>
          </p:cNvCxnSpPr>
          <p:nvPr/>
        </p:nvCxnSpPr>
        <p:spPr>
          <a:xfrm>
            <a:off x="4653951" y="2874807"/>
            <a:ext cx="0" cy="107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5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D22D06-CA12-FE69-967B-2DC2ACB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0" y="1306309"/>
            <a:ext cx="5522417" cy="4855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F991DF-4A65-1F1A-7505-D111921D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07" y="4841467"/>
            <a:ext cx="128027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E1BCAD-5AF1-A221-343F-5567206A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98" y="1778972"/>
            <a:ext cx="464860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298986-E914-F2C6-D36A-D7717259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801252"/>
            <a:ext cx="6728605" cy="35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7FFEE8-5382-9D80-877D-880158C2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0" y="1286065"/>
            <a:ext cx="6462320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3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99F4-807D-E88C-E5DE-D44F8B4C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8" y="1285328"/>
            <a:ext cx="6566508" cy="31917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1A8338-CACC-138B-9222-B60744F0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8" y="4647979"/>
            <a:ext cx="672904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9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C4256-32AC-91A8-8EE5-5682A9753BDC}"/>
              </a:ext>
            </a:extLst>
          </p:cNvPr>
          <p:cNvSpPr txBox="1"/>
          <p:nvPr/>
        </p:nvSpPr>
        <p:spPr>
          <a:xfrm>
            <a:off x="465827" y="1492370"/>
            <a:ext cx="70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Similmente a prima, abbiamo due leggi orarie: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A9094B-96CA-5804-2937-8F32C4B7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38" y="2061488"/>
            <a:ext cx="2938723" cy="10062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F1789B-F17B-5D23-D6BC-8C9126FE93F9}"/>
              </a:ext>
            </a:extLst>
          </p:cNvPr>
          <p:cNvSpPr txBox="1"/>
          <p:nvPr/>
        </p:nvSpPr>
        <p:spPr>
          <a:xfrm>
            <a:off x="224286" y="3374759"/>
            <a:ext cx="85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prima descrive </a:t>
            </a:r>
            <a:r>
              <a:rPr lang="it-IT" sz="1600" b="1" dirty="0"/>
              <a:t>la legge oraria per il moto parabolico per le ascisse </a:t>
            </a:r>
            <a:r>
              <a:rPr lang="it-IT" sz="1600" dirty="0"/>
              <a:t>(velocità)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seconda descrive </a:t>
            </a:r>
            <a:r>
              <a:rPr lang="it-IT" sz="1600" b="1" dirty="0"/>
              <a:t>la legge oraria per il moto del proiettile lungo la verticale </a:t>
            </a:r>
            <a:r>
              <a:rPr lang="it-IT" sz="1600" dirty="0"/>
              <a:t>(accelerazione)</a:t>
            </a:r>
            <a:r>
              <a:rPr lang="it-IT" sz="1600" b="1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18639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Dinamica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61B351-447D-296C-86DE-9C3D746CA2CC}"/>
              </a:ext>
            </a:extLst>
          </p:cNvPr>
          <p:cNvSpPr txBox="1"/>
          <p:nvPr/>
        </p:nvSpPr>
        <p:spPr>
          <a:xfrm>
            <a:off x="1152412" y="2156605"/>
            <a:ext cx="7315200" cy="279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b="1" dirty="0"/>
              <a:t>dinamica</a:t>
            </a:r>
            <a:r>
              <a:rPr lang="it-IT" dirty="0"/>
              <a:t> è quella parte della meccanica che si occupa di studiare la relazione tra le forze e gli effetti che esse causano su un corpo.</a:t>
            </a:r>
          </a:p>
          <a:p>
            <a:endParaRPr lang="it-I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dinamica si fonda su tre leggi chiamate: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legge della dinamica o principio di inerzia;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 legge della dinamica;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terza legge della dinamica o principio di azione e reazione.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5110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inerzia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4387B3-3E90-C154-7DF5-96A8E2D9B508}"/>
              </a:ext>
            </a:extLst>
          </p:cNvPr>
          <p:cNvSpPr txBox="1"/>
          <p:nvPr/>
        </p:nvSpPr>
        <p:spPr>
          <a:xfrm>
            <a:off x="465826" y="1690778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Principio di inerzia – Primo principio</a:t>
            </a:r>
          </a:p>
          <a:p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i="1" dirty="0"/>
              <a:t>Se su un corpo non agiscono forze o agisce un sistema di forze in equilibrio, il corpo persevera nel suo stato di quiete o di moto rettilineo uniforme.</a:t>
            </a:r>
          </a:p>
          <a:p>
            <a:endParaRPr lang="it-IT" i="1" dirty="0"/>
          </a:p>
        </p:txBody>
      </p:sp>
      <p:pic>
        <p:nvPicPr>
          <p:cNvPr id="2050" name="Picture 2" descr="Primo principio della Dinamica">
            <a:extLst>
              <a:ext uri="{FF2B5EF4-FFF2-40B4-BE49-F238E27FC236}">
                <a16:creationId xmlns:a16="http://schemas.microsoft.com/office/drawing/2014/main" id="{1904CA58-9CAD-0D9E-9F46-0C5E74AA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3" y="3360405"/>
            <a:ext cx="27051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8DDDE8-7F68-FAF1-737F-C2ABD942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00" y="3010619"/>
            <a:ext cx="2380273" cy="28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4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600" dirty="0"/>
              <a:t>Legge fondamentale della dinamica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/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2.   Legge fondamentale della dinamica – Secondo principio</a:t>
                </a:r>
              </a:p>
              <a:p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i="1" dirty="0"/>
                  <a:t>Se su un corpo agisce una forza o un sistema di forze, la forza risultante applicata al corpo possiede direzione e verso della sua accelerazione e, in modulo, è direttamente proporzionale al modulo la sua accelerazione.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blipFill>
                <a:blip r:embed="rId2"/>
                <a:stretch>
                  <a:fillRect l="-59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Principi della dinamica">
            <a:extLst>
              <a:ext uri="{FF2B5EF4-FFF2-40B4-BE49-F238E27FC236}">
                <a16:creationId xmlns:a16="http://schemas.microsoft.com/office/drawing/2014/main" id="{A5610A8D-6C10-422C-5FE8-17FDB959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60" y="3886470"/>
            <a:ext cx="619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49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azione - reazione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F447EF-2AC1-DE9E-F43C-A4E7EFD818D6}"/>
              </a:ext>
            </a:extLst>
          </p:cNvPr>
          <p:cNvSpPr txBox="1"/>
          <p:nvPr/>
        </p:nvSpPr>
        <p:spPr>
          <a:xfrm>
            <a:off x="465826" y="1807126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it-IT" dirty="0"/>
              <a:t>Principio di azione-reazione - Terzo principio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Se due corpi interagiscono tra loro, si sviluppano due forze, dette comunemente azione e reazione: come grandezze vettoriali sono uguali in modulo e direzione, ma opposte in verso. </a:t>
            </a:r>
          </a:p>
        </p:txBody>
      </p:sp>
      <p:pic>
        <p:nvPicPr>
          <p:cNvPr id="3074" name="Picture 2" descr="Terzo Principio delle Dinamica">
            <a:extLst>
              <a:ext uri="{FF2B5EF4-FFF2-40B4-BE49-F238E27FC236}">
                <a16:creationId xmlns:a16="http://schemas.microsoft.com/office/drawing/2014/main" id="{365099DD-5F24-A80E-324C-902536B0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08" y="384700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rzo_principio_della_dinamica [wiki.sagredo.eu]">
            <a:extLst>
              <a:ext uri="{FF2B5EF4-FFF2-40B4-BE49-F238E27FC236}">
                <a16:creationId xmlns:a16="http://schemas.microsoft.com/office/drawing/2014/main" id="{896F631E-80C1-D36C-D8B7-70E191D7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70" y="3573547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01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05442" y="1656272"/>
            <a:ext cx="8108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 si tenta di far scorrere un corpo su una superficie, si sviluppa una resistenza allo scorrimento detta </a:t>
            </a:r>
            <a:r>
              <a:rPr lang="it-IT" b="1" dirty="0"/>
              <a:t>forza di attrito</a:t>
            </a:r>
            <a:r>
              <a:rPr lang="it-IT" dirty="0"/>
              <a:t>, di solito tangente alla superficie.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Un </a:t>
            </a:r>
            <a:r>
              <a:rPr lang="it-IT" b="1" dirty="0"/>
              <a:t>vincolo</a:t>
            </a:r>
            <a:r>
              <a:rPr lang="it-IT" dirty="0"/>
              <a:t> limita il moto di un corpo. </a:t>
            </a:r>
          </a:p>
          <a:p>
            <a:endParaRPr lang="it-IT" dirty="0"/>
          </a:p>
          <a:p>
            <a:r>
              <a:rPr lang="it-IT" dirty="0"/>
              <a:t>Essendo una forza di reazione (terzo principio), nel caso dell’attrito si parla di </a:t>
            </a:r>
            <a:r>
              <a:rPr lang="it-IT" b="1" dirty="0"/>
              <a:t>reazione vincolare</a:t>
            </a:r>
            <a:r>
              <a:rPr lang="it-IT" dirty="0"/>
              <a:t>, perpendicolare al piano d’appoggio.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7DD3D2-F9BC-355B-15D8-34947CE3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0" y="2645388"/>
            <a:ext cx="3375953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1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Ciascuna forza di attrito avrà la forma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A70DDF-CC82-7768-55AE-6164C51D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09" y="1647647"/>
            <a:ext cx="1578049" cy="369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0B3120-DBA2-0F20-EB2E-A0DAA250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12" y="2252034"/>
            <a:ext cx="4730496" cy="11769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6205A-5730-F980-2637-88C3B411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3" y="3754868"/>
            <a:ext cx="7483488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D70DDB-F93A-3EF5-0E78-3502194C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53" y="1392330"/>
            <a:ext cx="6378493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90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4848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statico </a:t>
            </a:r>
            <a:r>
              <a:rPr lang="it-IT" dirty="0"/>
              <a:t>è una forza resistente, passiva e vincolante che non permette il movimento del corpo fino a quando la forza esercitata sul corpo non sia maggiore di quella di attrito statico.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E793D3-EDD6-592D-AABF-A0147318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07" y="4099595"/>
            <a:ext cx="3391194" cy="8154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34FABB-B1B8-4FC1-50ED-E8046AD4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93" y="1677838"/>
            <a:ext cx="3002540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9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31320" y="1578634"/>
            <a:ext cx="8488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dinamico </a:t>
            </a:r>
            <a:r>
              <a:rPr lang="it-IT" dirty="0"/>
              <a:t>è quella che agisce sul corpo in movimento sulla superficie: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di attrito dinamico è maggiore della forza esterna, il corpo finirà per fermarsi;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uguale, il corpo si muoverà di moto rettilineo uniforme;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esterna è maggiore dell’attrito dinamico, il corpo accelera.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E2785B-2A62-F5D2-35BA-5D47893E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3616862"/>
            <a:ext cx="6970144" cy="7228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4BFC3C-9E11-F881-5937-85CC10D1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95" y="4515426"/>
            <a:ext cx="4602410" cy="16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B63C0-5A98-BF7E-FFF5-4589D8C8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6" y="1386508"/>
            <a:ext cx="632514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C42488-C79A-207A-0815-9F8C2C84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1878195"/>
            <a:ext cx="519729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7B5E7B-5182-3C8A-BDDB-AE99D2EF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5" y="1291405"/>
            <a:ext cx="727011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893</Words>
  <Application>Microsoft Office PowerPoint</Application>
  <PresentationFormat>Presentazione su schermo (4:3)</PresentationFormat>
  <Paragraphs>129</Paragraphs>
  <Slides>61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Tema di Office</vt:lpstr>
      <vt:lpstr>Fisica</vt:lpstr>
      <vt:lpstr>Un po’ di esercizi sulle puntate precedenti…</vt:lpstr>
      <vt:lpstr>Vettori (1)</vt:lpstr>
      <vt:lpstr>Vettori (1)</vt:lpstr>
      <vt:lpstr>Vettori (2)</vt:lpstr>
      <vt:lpstr>Vettori (2)</vt:lpstr>
      <vt:lpstr>Vettori (2)</vt:lpstr>
      <vt:lpstr>Vettori (2)</vt:lpstr>
      <vt:lpstr>Forze (1)</vt:lpstr>
      <vt:lpstr>Forze (1)</vt:lpstr>
      <vt:lpstr>Forze (1)</vt:lpstr>
      <vt:lpstr>Forze (2)</vt:lpstr>
      <vt:lpstr>Forze (2)</vt:lpstr>
      <vt:lpstr>Forze (3)</vt:lpstr>
      <vt:lpstr>Forze (3)</vt:lpstr>
      <vt:lpstr>Forze (3)</vt:lpstr>
      <vt:lpstr>Momento di una forza (1)</vt:lpstr>
      <vt:lpstr>Momento di una forza (1)</vt:lpstr>
      <vt:lpstr>Momento di una forza (2)</vt:lpstr>
      <vt:lpstr>Momento di una forza (2)</vt:lpstr>
      <vt:lpstr>Momento di una forza (2)</vt:lpstr>
      <vt:lpstr>Momento di una forza (3)</vt:lpstr>
      <vt:lpstr>Momento di una forza (3)</vt:lpstr>
      <vt:lpstr>Cinematica (1)</vt:lpstr>
      <vt:lpstr>Cinematica (1)</vt:lpstr>
      <vt:lpstr>Cinematica (1)</vt:lpstr>
      <vt:lpstr>Cinematica (1)</vt:lpstr>
      <vt:lpstr>Cinematica (2)</vt:lpstr>
      <vt:lpstr>Cinematica (2)</vt:lpstr>
      <vt:lpstr>Cinematica (2)</vt:lpstr>
      <vt:lpstr>Cinematica (3)</vt:lpstr>
      <vt:lpstr>Cinematica (3)</vt:lpstr>
      <vt:lpstr>Cinematica (3)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uniforme: esempi applicativi (1)</vt:lpstr>
      <vt:lpstr>Moto circolare uniforme: esempi applicativi (1)</vt:lpstr>
      <vt:lpstr>Moto circolare uniforme: esempi applicativi (1)</vt:lpstr>
      <vt:lpstr>Moto circolare uniforme: esempi applicativi (2)</vt:lpstr>
      <vt:lpstr>Moto circolare uniforme: esempi applicativi (2)</vt:lpstr>
      <vt:lpstr>Moto circolare uniforme: esempi applicativi (2)</vt:lpstr>
      <vt:lpstr>Moto parabolico</vt:lpstr>
      <vt:lpstr>Moto parabolico</vt:lpstr>
      <vt:lpstr>Moto parabolico</vt:lpstr>
      <vt:lpstr>Moto parabolico</vt:lpstr>
      <vt:lpstr>Moto parabolico</vt:lpstr>
      <vt:lpstr>Moto parabolico</vt:lpstr>
      <vt:lpstr>Dinamica</vt:lpstr>
      <vt:lpstr>Principio di inerzia</vt:lpstr>
      <vt:lpstr>Legge fondamentale della dinamica</vt:lpstr>
      <vt:lpstr>Principio di azione - reazione</vt:lpstr>
      <vt:lpstr>Forze di attrito</vt:lpstr>
      <vt:lpstr>Forze di attrito</vt:lpstr>
      <vt:lpstr>Forze di attrito</vt:lpstr>
      <vt:lpstr>Forze di attrito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Gabriel</cp:lastModifiedBy>
  <cp:revision>81</cp:revision>
  <dcterms:created xsi:type="dcterms:W3CDTF">2023-07-29T07:13:45Z</dcterms:created>
  <dcterms:modified xsi:type="dcterms:W3CDTF">2023-08-08T13:01:26Z</dcterms:modified>
</cp:coreProperties>
</file>